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0" r:id="rId2"/>
    <p:sldId id="391" r:id="rId3"/>
    <p:sldId id="392" r:id="rId4"/>
    <p:sldId id="258" r:id="rId5"/>
    <p:sldId id="367" r:id="rId6"/>
    <p:sldId id="259" r:id="rId7"/>
    <p:sldId id="363" r:id="rId8"/>
    <p:sldId id="393" r:id="rId9"/>
    <p:sldId id="319" r:id="rId10"/>
    <p:sldId id="260" r:id="rId11"/>
    <p:sldId id="394" r:id="rId12"/>
    <p:sldId id="263" r:id="rId13"/>
    <p:sldId id="264" r:id="rId14"/>
    <p:sldId id="373" r:id="rId15"/>
    <p:sldId id="320" r:id="rId16"/>
    <p:sldId id="265" r:id="rId17"/>
    <p:sldId id="266" r:id="rId18"/>
    <p:sldId id="386" r:id="rId19"/>
    <p:sldId id="387" r:id="rId20"/>
    <p:sldId id="375" r:id="rId21"/>
    <p:sldId id="267" r:id="rId22"/>
    <p:sldId id="383" r:id="rId23"/>
    <p:sldId id="377" r:id="rId24"/>
    <p:sldId id="268" r:id="rId25"/>
    <p:sldId id="385" r:id="rId26"/>
    <p:sldId id="379" r:id="rId27"/>
    <p:sldId id="269" r:id="rId28"/>
    <p:sldId id="388" r:id="rId29"/>
    <p:sldId id="3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  <a:srgbClr val="220DBD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709" autoAdjust="0"/>
  </p:normalViewPr>
  <p:slideViewPr>
    <p:cSldViewPr>
      <p:cViewPr>
        <p:scale>
          <a:sx n="70" d="100"/>
          <a:sy n="70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B5628-7398-467C-9B58-45BCAE8736B2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6A744-7421-44BC-B541-6C86E6AB0A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6A744-7421-44BC-B541-6C86E6AB0A9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ds.yahoo.com/_ylt=A0WTbx4b0ipKW48A2KSjzbkF/SIG=12d0k5rg3/EXP=1244406683/**http:/images.doityourself.com/stry/c/compostproblem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ozan\Downloads\blank_files\blank_files\ات_files\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0000" cy="6019800"/>
          </a:xfrm>
          <a:prstGeom prst="rect">
            <a:avLst/>
          </a:prstGeom>
          <a:noFill/>
        </p:spPr>
      </p:pic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4102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5486400"/>
          </a:xfrm>
        </p:spPr>
        <p:txBody>
          <a:bodyPr>
            <a:noAutofit/>
          </a:bodyPr>
          <a:lstStyle/>
          <a:p>
            <a:pPr algn="justLow"/>
            <a:r>
              <a:rPr lang="en-US" sz="3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During hybridization</a:t>
            </a:r>
            <a:r>
              <a:rPr lang="en-US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, only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probe molecules are attached to targeted DNA.</a:t>
            </a:r>
          </a:p>
          <a:p>
            <a:pPr algn="justLow"/>
            <a:r>
              <a:rPr lang="en-US" sz="3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After hybridization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filter paper is washed and subjected to autoradiography. </a:t>
            </a:r>
          </a:p>
          <a:p>
            <a:pPr algn="justLow"/>
            <a:r>
              <a:rPr lang="en-US" sz="36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Bands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visible on autoradiogram are </a:t>
            </a:r>
            <a:r>
              <a:rPr lang="en-US" b="1" i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characteristic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for restriction enzyme and molecular probe used.</a:t>
            </a:r>
          </a:p>
          <a:p>
            <a:pPr algn="justLow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location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bands depends on the </a:t>
            </a:r>
            <a:r>
              <a:rPr lang="en-US" sz="3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fragments hybridized to the probe. </a:t>
            </a:r>
          </a:p>
        </p:txBody>
      </p:sp>
      <p:pic>
        <p:nvPicPr>
          <p:cNvPr id="4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15200" cy="51816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6388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72" t="3305" r="7776"/>
          <a:stretch>
            <a:fillRect/>
          </a:stretch>
        </p:blipFill>
        <p:spPr bwMode="auto">
          <a:xfrm>
            <a:off x="838200" y="228600"/>
            <a:ext cx="7620000" cy="5105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4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5626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In Situ Hybridization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In Situ Hybridization uses intact DNA molecules within metaphase chromosomes. 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The chromosomes are spread on slides and subjected to </a:t>
            </a:r>
            <a:r>
              <a:rPr lang="en-US" b="1" dirty="0" err="1" smtClean="0">
                <a:solidFill>
                  <a:srgbClr val="FFFF00"/>
                </a:solidFill>
              </a:rPr>
              <a:t>denaturation</a:t>
            </a:r>
            <a:r>
              <a:rPr lang="en-US" b="1" dirty="0" smtClean="0">
                <a:solidFill>
                  <a:srgbClr val="FFFF00"/>
                </a:solidFill>
              </a:rPr>
              <a:t> and then exposed to a probe labeled with a fluorescence molecule. 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The DNA sequence of interest is located on observation with fluorescence.</a:t>
            </a:r>
          </a:p>
          <a:p>
            <a:pPr algn="just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4102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32231" t="4645" r="10132" b="9428"/>
          <a:stretch>
            <a:fillRect/>
          </a:stretch>
        </p:blipFill>
        <p:spPr bwMode="auto">
          <a:xfrm>
            <a:off x="609600" y="381000"/>
            <a:ext cx="8077200" cy="48768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486400"/>
            <a:ext cx="2438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05" t="1429" b="2858"/>
          <a:stretch>
            <a:fillRect/>
          </a:stretch>
        </p:blipFill>
        <p:spPr bwMode="auto">
          <a:xfrm>
            <a:off x="685800" y="304800"/>
            <a:ext cx="7848600" cy="5105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5626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763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Algerian" pitchFamily="82" charset="0"/>
                <a:cs typeface="Aharoni" pitchFamily="2" charset="-79"/>
              </a:rPr>
              <a:t>     Uses of probes: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(detect specific DNA or RNA sequences):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3 </a:t>
            </a:r>
            <a:r>
              <a:rPr lang="en-US" b="1" i="1" dirty="0" smtClean="0">
                <a:solidFill>
                  <a:schemeClr val="bg1"/>
                </a:solidFill>
              </a:rPr>
              <a:t>Blotting procedures </a:t>
            </a:r>
            <a:r>
              <a:rPr lang="en-US" b="1" dirty="0" smtClean="0">
                <a:solidFill>
                  <a:srgbClr val="FFFF00"/>
                </a:solidFill>
              </a:rPr>
              <a:t>for detecting a desired gene or other DNA sequence </a:t>
            </a:r>
            <a:r>
              <a:rPr lang="en-US" b="1" dirty="0" smtClean="0">
                <a:solidFill>
                  <a:srgbClr val="00FF00"/>
                </a:solidFill>
              </a:rPr>
              <a:t>(similar in methodology</a:t>
            </a:r>
            <a:r>
              <a:rPr lang="en-US" b="1" dirty="0" smtClean="0">
                <a:solidFill>
                  <a:srgbClr val="FFFF00"/>
                </a:solidFill>
              </a:rPr>
              <a:t> but </a:t>
            </a:r>
            <a:r>
              <a:rPr lang="en-US" b="1" dirty="0" smtClean="0">
                <a:solidFill>
                  <a:srgbClr val="00FF00"/>
                </a:solidFill>
              </a:rPr>
              <a:t>differ in molecule detected)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Strand of DNA can hybridize (base-pair) with complementary DNA or RNA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If the DNA contains a label, it can be used as a probe to detect complementary DNA or RNA.</a:t>
            </a: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70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00FF00"/>
                </a:solidFill>
                <a:latin typeface="Arial Black" pitchFamily="34" charset="0"/>
                <a:cs typeface="Andalus" pitchFamily="18" charset="-78"/>
              </a:rPr>
              <a:t>Blotting Techniques</a:t>
            </a:r>
            <a:endParaRPr lang="en-US" sz="3600" b="1" dirty="0" smtClean="0">
              <a:solidFill>
                <a:srgbClr val="00FF00"/>
              </a:solidFill>
              <a:latin typeface="Arial Black" pitchFamily="34" charset="0"/>
              <a:cs typeface="Andalus" pitchFamily="18" charset="-78"/>
            </a:endParaRPr>
          </a:p>
          <a:p>
            <a:pPr>
              <a:buNone/>
            </a:pPr>
            <a:r>
              <a:rPr lang="en-US" sz="4600" b="1" i="1" dirty="0" smtClean="0">
                <a:solidFill>
                  <a:srgbClr val="00FF00"/>
                </a:solidFill>
              </a:rPr>
              <a:t>  </a:t>
            </a:r>
            <a:r>
              <a:rPr lang="en-US" sz="4600" b="1" i="1" dirty="0" smtClean="0">
                <a:solidFill>
                  <a:srgbClr val="FF0000"/>
                </a:solidFill>
              </a:rPr>
              <a:t>A- Southern Blotting: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Diagnostic technique uses labeled probe with complementary sequence to DNA target 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1. </a:t>
            </a:r>
            <a:r>
              <a:rPr lang="en-US" b="1" dirty="0" smtClean="0">
                <a:solidFill>
                  <a:srgbClr val="00FF00"/>
                </a:solidFill>
              </a:rPr>
              <a:t>Isolation</a:t>
            </a:r>
            <a:r>
              <a:rPr lang="en-US" b="1" dirty="0" smtClean="0">
                <a:solidFill>
                  <a:srgbClr val="FFFF00"/>
                </a:solidFill>
              </a:rPr>
              <a:t> of DNA (extraction)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2. </a:t>
            </a:r>
            <a:r>
              <a:rPr lang="en-US" b="1" dirty="0" smtClean="0">
                <a:solidFill>
                  <a:srgbClr val="00FF00"/>
                </a:solidFill>
              </a:rPr>
              <a:t>Cutting</a:t>
            </a:r>
            <a:r>
              <a:rPr lang="en-US" b="1" dirty="0" smtClean="0">
                <a:solidFill>
                  <a:srgbClr val="FFFF00"/>
                </a:solidFill>
              </a:rPr>
              <a:t> with restriction enzyme.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3. </a:t>
            </a:r>
            <a:r>
              <a:rPr lang="en-US" b="1" dirty="0" smtClean="0">
                <a:solidFill>
                  <a:srgbClr val="00FF00"/>
                </a:solidFill>
              </a:rPr>
              <a:t>Separation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</a:rPr>
              <a:t>agarose</a:t>
            </a:r>
            <a:r>
              <a:rPr lang="en-US" b="1" dirty="0" smtClean="0">
                <a:solidFill>
                  <a:srgbClr val="FFFF00"/>
                </a:solidFill>
              </a:rPr>
              <a:t> gel electrophoresis).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4. </a:t>
            </a:r>
            <a:r>
              <a:rPr lang="en-US" b="1" dirty="0" err="1" smtClean="0">
                <a:solidFill>
                  <a:srgbClr val="00FF00"/>
                </a:solidFill>
              </a:rPr>
              <a:t>Denaturation</a:t>
            </a:r>
            <a:r>
              <a:rPr lang="en-US" b="1" dirty="0" smtClean="0">
                <a:solidFill>
                  <a:srgbClr val="FFFF00"/>
                </a:solidFill>
              </a:rPr>
              <a:t> of DNA within the gel.</a:t>
            </a: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248400"/>
          </a:xfrm>
        </p:spPr>
        <p:txBody>
          <a:bodyPr>
            <a:normAutofit/>
          </a:bodyPr>
          <a:lstStyle/>
          <a:p>
            <a:pPr algn="justLow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5. </a:t>
            </a:r>
            <a:r>
              <a:rPr lang="en-US" b="1" dirty="0" smtClean="0">
                <a:solidFill>
                  <a:srgbClr val="00FF00"/>
                </a:solidFill>
              </a:rPr>
              <a:t>Blotting </a:t>
            </a:r>
            <a:r>
              <a:rPr lang="en-US" b="1" dirty="0" smtClean="0">
                <a:solidFill>
                  <a:srgbClr val="FFFF00"/>
                </a:solidFill>
              </a:rPr>
              <a:t>of denatured DNA (</a:t>
            </a:r>
            <a:r>
              <a:rPr lang="en-US" b="1" dirty="0" err="1" smtClean="0">
                <a:solidFill>
                  <a:srgbClr val="FFFF00"/>
                </a:solidFill>
              </a:rPr>
              <a:t>ssDNA</a:t>
            </a:r>
            <a:r>
              <a:rPr lang="en-US" b="1" dirty="0" smtClean="0">
                <a:solidFill>
                  <a:srgbClr val="FFFF00"/>
                </a:solidFill>
              </a:rPr>
              <a:t>) from gel to a nitrocellulose paper.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6. </a:t>
            </a:r>
            <a:r>
              <a:rPr lang="en-US" b="1" dirty="0" smtClean="0">
                <a:solidFill>
                  <a:srgbClr val="00FF00"/>
                </a:solidFill>
              </a:rPr>
              <a:t>Hybridization</a:t>
            </a:r>
            <a:r>
              <a:rPr lang="en-US" b="1" dirty="0" smtClean="0">
                <a:solidFill>
                  <a:srgbClr val="FFFF00"/>
                </a:solidFill>
              </a:rPr>
              <a:t> with a specific labeled probe.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7. </a:t>
            </a:r>
            <a:r>
              <a:rPr lang="en-US" b="1" i="1" dirty="0" smtClean="0">
                <a:solidFill>
                  <a:srgbClr val="00FF00"/>
                </a:solidFill>
              </a:rPr>
              <a:t>Only</a:t>
            </a:r>
            <a:r>
              <a:rPr lang="en-US" b="1" dirty="0" smtClean="0">
                <a:solidFill>
                  <a:srgbClr val="FFFF00"/>
                </a:solidFill>
              </a:rPr>
              <a:t> the DNA-probe hybrid appear as an exposed band. It is useful for detection and size determination of specific restriction fragments in a DNA digest.</a:t>
            </a:r>
          </a:p>
          <a:p>
            <a:endParaRPr lang="en-US" dirty="0"/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5. </a:t>
            </a:r>
            <a:r>
              <a:rPr lang="en-US" b="1" dirty="0" smtClean="0">
                <a:solidFill>
                  <a:srgbClr val="00FF00"/>
                </a:solidFill>
              </a:rPr>
              <a:t>Exposure</a:t>
            </a:r>
            <a:r>
              <a:rPr lang="en-US" b="1" dirty="0" smtClean="0">
                <a:solidFill>
                  <a:srgbClr val="FFFF00"/>
                </a:solidFill>
              </a:rPr>
              <a:t> of nitrocellulose paper to X-ray film to detect the hybrid.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6. </a:t>
            </a:r>
            <a:r>
              <a:rPr lang="en-US" b="1" dirty="0" err="1" smtClean="0">
                <a:solidFill>
                  <a:srgbClr val="00FF00"/>
                </a:solidFill>
              </a:rPr>
              <a:t>Visualisation</a:t>
            </a:r>
            <a:r>
              <a:rPr lang="en-US" b="1" dirty="0" smtClean="0">
                <a:solidFill>
                  <a:srgbClr val="FFFF00"/>
                </a:solidFill>
              </a:rPr>
              <a:t> of bands in the gel by staining with dyes; </a:t>
            </a:r>
            <a:r>
              <a:rPr lang="en-US" b="1" dirty="0" err="1" smtClean="0">
                <a:solidFill>
                  <a:srgbClr val="FFFF00"/>
                </a:solidFill>
              </a:rPr>
              <a:t>ethidium</a:t>
            </a:r>
            <a:r>
              <a:rPr lang="en-US" b="1" dirty="0" smtClean="0">
                <a:solidFill>
                  <a:srgbClr val="FFFF00"/>
                </a:solidFill>
              </a:rPr>
              <a:t> bromide; bind to RNA. </a:t>
            </a:r>
          </a:p>
          <a:p>
            <a:pPr algn="justLow">
              <a:buNone/>
            </a:pPr>
            <a:r>
              <a:rPr lang="en-US" b="1" dirty="0" smtClean="0">
                <a:solidFill>
                  <a:srgbClr val="FFFF00"/>
                </a:solidFill>
              </a:rPr>
              <a:t>7. </a:t>
            </a:r>
            <a:r>
              <a:rPr lang="en-US" b="1" dirty="0" smtClean="0">
                <a:solidFill>
                  <a:srgbClr val="00FF00"/>
                </a:solidFill>
              </a:rPr>
              <a:t>Fluorescence</a:t>
            </a:r>
            <a:r>
              <a:rPr lang="en-US" b="1" dirty="0" smtClean="0">
                <a:solidFill>
                  <a:srgbClr val="FFFF00"/>
                </a:solidFill>
              </a:rPr>
              <a:t> when exposed to UV light stained DNA or RNA appears reddish orange</a:t>
            </a:r>
          </a:p>
          <a:p>
            <a:endParaRPr lang="en-US" dirty="0"/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7526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Script MT Bold" pitchFamily="66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latin typeface="Script MT Bold" pitchFamily="66" charset="0"/>
              </a:rPr>
            </a:br>
            <a:r>
              <a:rPr lang="en-US" sz="8000" b="1" dirty="0" smtClean="0">
                <a:solidFill>
                  <a:srgbClr val="FFFF00"/>
                </a:solidFill>
                <a:latin typeface="Monotype Corsiva" pitchFamily="66" charset="0"/>
              </a:rPr>
              <a:t>Hybridization and Blotting Techniques</a:t>
            </a:r>
            <a:endParaRPr lang="en-US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382000" cy="2743200"/>
          </a:xfrm>
        </p:spPr>
        <p:txBody>
          <a:bodyPr>
            <a:normAutofit fontScale="92500"/>
          </a:bodyPr>
          <a:lstStyle/>
          <a:p>
            <a:r>
              <a:rPr lang="en-US" sz="5800" b="1" dirty="0" smtClean="0">
                <a:solidFill>
                  <a:schemeClr val="bg1"/>
                </a:solidFill>
                <a:latin typeface="Script MT Bold" pitchFamily="66" charset="0"/>
                <a:cs typeface="Andalus" pitchFamily="18" charset="-78"/>
              </a:rPr>
              <a:t>Prepared by</a:t>
            </a:r>
          </a:p>
          <a:p>
            <a:r>
              <a:rPr lang="en-US" sz="7100" b="1" dirty="0" smtClean="0">
                <a:solidFill>
                  <a:srgbClr val="00FF00"/>
                </a:solidFill>
                <a:latin typeface="Monotype Corsiva" pitchFamily="66" charset="0"/>
                <a:cs typeface="Andalus" pitchFamily="18" charset="-78"/>
              </a:rPr>
              <a:t>Dr </a:t>
            </a:r>
            <a:r>
              <a:rPr lang="en-US" sz="7100" b="1" dirty="0" err="1" smtClean="0">
                <a:solidFill>
                  <a:srgbClr val="00FF00"/>
                </a:solidFill>
                <a:latin typeface="Monotype Corsiva" pitchFamily="66" charset="0"/>
                <a:cs typeface="Andalus" pitchFamily="18" charset="-78"/>
              </a:rPr>
              <a:t>Shuzan</a:t>
            </a:r>
            <a:r>
              <a:rPr lang="en-US" sz="7100" b="1" dirty="0" smtClean="0">
                <a:solidFill>
                  <a:srgbClr val="00FF00"/>
                </a:solidFill>
                <a:latin typeface="Monotype Corsiva" pitchFamily="66" charset="0"/>
                <a:cs typeface="Andalus" pitchFamily="18" charset="-78"/>
              </a:rPr>
              <a:t> Ali Mohammed</a:t>
            </a:r>
            <a:endParaRPr lang="en-US" sz="7100" b="1" dirty="0">
              <a:solidFill>
                <a:srgbClr val="00FF00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357" t="2410" r="6250" b="6024"/>
          <a:stretch>
            <a:fillRect/>
          </a:stretch>
        </p:blipFill>
        <p:spPr bwMode="auto">
          <a:xfrm>
            <a:off x="457200" y="228600"/>
            <a:ext cx="8229600" cy="52578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6388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Northern Blotting:</a:t>
            </a:r>
            <a:endParaRPr lang="en-US" sz="39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Low"/>
            <a:r>
              <a:rPr lang="en-US" sz="3500" b="1" dirty="0" smtClean="0">
                <a:solidFill>
                  <a:srgbClr val="00FF00"/>
                </a:solidFill>
              </a:rPr>
              <a:t>Similar to Southern blotting, but</a:t>
            </a:r>
            <a:r>
              <a:rPr lang="en-US" sz="3500" b="1" dirty="0" smtClean="0"/>
              <a:t> </a:t>
            </a:r>
            <a:r>
              <a:rPr lang="en-US" sz="3500" b="1" dirty="0" smtClean="0">
                <a:solidFill>
                  <a:srgbClr val="00FF00"/>
                </a:solidFill>
              </a:rPr>
              <a:t>detect target RNA using labeled probe with complementary sequence to the target RNA</a:t>
            </a:r>
          </a:p>
          <a:p>
            <a:pPr algn="justLow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1. </a:t>
            </a:r>
            <a:r>
              <a:rPr lang="en-US" sz="3500" b="1" dirty="0" smtClean="0">
                <a:solidFill>
                  <a:srgbClr val="00FF00"/>
                </a:solidFill>
              </a:rPr>
              <a:t>Isolation</a:t>
            </a:r>
            <a:r>
              <a:rPr lang="en-US" sz="3500" b="1" dirty="0" smtClean="0">
                <a:solidFill>
                  <a:srgbClr val="FFFF00"/>
                </a:solidFill>
              </a:rPr>
              <a:t> of RNA</a:t>
            </a:r>
          </a:p>
          <a:p>
            <a:pPr algn="justLow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2. </a:t>
            </a:r>
            <a:r>
              <a:rPr lang="en-US" sz="3500" b="1" dirty="0" smtClean="0">
                <a:solidFill>
                  <a:srgbClr val="00FF00"/>
                </a:solidFill>
              </a:rPr>
              <a:t>Separation</a:t>
            </a:r>
            <a:r>
              <a:rPr lang="en-US" sz="3500" b="1" dirty="0" smtClean="0">
                <a:solidFill>
                  <a:srgbClr val="FFFF00"/>
                </a:solidFill>
              </a:rPr>
              <a:t> by electrophoresis.</a:t>
            </a:r>
          </a:p>
          <a:p>
            <a:pPr algn="justLow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3. </a:t>
            </a:r>
            <a:r>
              <a:rPr lang="en-US" sz="3500" b="1" dirty="0" smtClean="0">
                <a:solidFill>
                  <a:srgbClr val="00FF00"/>
                </a:solidFill>
              </a:rPr>
              <a:t>Blotting </a:t>
            </a:r>
            <a:r>
              <a:rPr lang="en-US" sz="3500" b="1" dirty="0" smtClean="0">
                <a:solidFill>
                  <a:srgbClr val="FFFF00"/>
                </a:solidFill>
              </a:rPr>
              <a:t>to nitrocellulose paper.</a:t>
            </a:r>
          </a:p>
          <a:p>
            <a:pPr algn="justLow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4. </a:t>
            </a:r>
            <a:r>
              <a:rPr lang="en-US" sz="3500" b="1" dirty="0" smtClean="0">
                <a:solidFill>
                  <a:srgbClr val="00FF00"/>
                </a:solidFill>
              </a:rPr>
              <a:t>Hybridization</a:t>
            </a:r>
            <a:r>
              <a:rPr lang="en-US" sz="3500" b="1" dirty="0" smtClean="0">
                <a:solidFill>
                  <a:srgbClr val="FFFF00"/>
                </a:solidFill>
              </a:rPr>
              <a:t> with a specific labeled probe.</a:t>
            </a: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000" t="7229" r="3000" b="7229"/>
          <a:stretch>
            <a:fillRect/>
          </a:stretch>
        </p:blipFill>
        <p:spPr bwMode="auto">
          <a:xfrm>
            <a:off x="533400" y="4572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486400"/>
            <a:ext cx="2438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1000" y="152400"/>
            <a:ext cx="70615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3600" b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Southern and Northern blotting</a:t>
            </a:r>
            <a:endParaRPr kumimoji="0" lang="en-US" altLang="zh-CN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1183337" cy="584775"/>
          </a:xfrm>
          <a:prstGeom prst="rect">
            <a:avLst/>
          </a:prstGeom>
          <a:solidFill>
            <a:srgbClr val="CCCC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3200" b="1" dirty="0" smtClean="0">
                <a:latin typeface="Georgia" pitchFamily="26" charset="0"/>
              </a:rPr>
              <a:t>DNA</a:t>
            </a:r>
            <a:endParaRPr kumimoji="0" lang="en-US" altLang="zh-CN" sz="3200" b="1" dirty="0">
              <a:latin typeface="Georgia" pitchFamily="2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791200" y="685800"/>
            <a:ext cx="1167307" cy="584775"/>
          </a:xfrm>
          <a:prstGeom prst="rect">
            <a:avLst/>
          </a:prstGeom>
          <a:solidFill>
            <a:srgbClr val="CCCC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3200" b="1" dirty="0" smtClean="0">
                <a:latin typeface="Georgia" pitchFamily="26" charset="0"/>
              </a:rPr>
              <a:t>RNA</a:t>
            </a:r>
            <a:endParaRPr kumimoji="0" lang="en-US" altLang="zh-CN" sz="3200" b="1" dirty="0">
              <a:latin typeface="Georgia" pitchFamily="26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	                   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DNA isolation	                      RNA isolation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Restriction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digestion		</a:t>
            </a:r>
            <a:r>
              <a:rPr lang="en-US" altLang="zh-CN" sz="2800" b="1" dirty="0">
                <a:solidFill>
                  <a:srgbClr val="FFFF00"/>
                </a:solidFill>
                <a:latin typeface="Georgia" pitchFamily="26" charset="0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      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-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Gel electrophoresis                             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  <a:sym typeface="Symbol" pitchFamily="26" charset="2"/>
              </a:rPr>
              <a:t></a:t>
            </a:r>
            <a:endParaRPr kumimoji="0" lang="en-US" altLang="zh-CN" sz="2800" b="1" dirty="0">
              <a:solidFill>
                <a:srgbClr val="FFFF00"/>
              </a:solidFill>
              <a:latin typeface="Georgia" pitchFamily="26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kumimoji="0" lang="en-US" altLang="zh-CN" sz="2800" b="1" dirty="0" err="1" smtClean="0">
                <a:solidFill>
                  <a:srgbClr val="FFFF00"/>
                </a:solidFill>
                <a:latin typeface="Georgia" pitchFamily="26" charset="0"/>
              </a:rPr>
              <a:t>Denaturtion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              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		</a:t>
            </a:r>
            <a:r>
              <a:rPr lang="en-US" altLang="zh-CN" sz="2800" b="1" dirty="0">
                <a:solidFill>
                  <a:srgbClr val="FFFF00"/>
                </a:solidFill>
                <a:latin typeface="Georgia" pitchFamily="26" charset="0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       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-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DNA  blotting/transfer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    RNA transfer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Fixation</a:t>
            </a: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  <a:sym typeface="Symbol" pitchFamily="26" charset="2"/>
              </a:rPr>
              <a:t>                                                        </a:t>
            </a:r>
            <a:endParaRPr kumimoji="0" lang="en-US" altLang="zh-CN" sz="2800" b="1" dirty="0">
              <a:solidFill>
                <a:srgbClr val="FFFF00"/>
              </a:solidFill>
              <a:latin typeface="Georgia" pitchFamily="26" charset="0"/>
            </a:endParaRP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6. Probe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labeling     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			</a:t>
            </a:r>
            <a:r>
              <a:rPr lang="en-US" altLang="zh-CN" sz="2800" b="1" dirty="0">
                <a:solidFill>
                  <a:srgbClr val="FFFF00"/>
                </a:solidFill>
                <a:latin typeface="Georgia" pitchFamily="26" charset="0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             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 </a:t>
            </a: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  <a:sym typeface="Symbol" pitchFamily="26" charset="2"/>
              </a:rPr>
              <a:t> </a:t>
            </a:r>
            <a:endParaRPr kumimoji="0" lang="en-US" altLang="zh-CN" sz="2800" b="1" dirty="0">
              <a:solidFill>
                <a:srgbClr val="FFFF00"/>
              </a:solidFill>
              <a:latin typeface="Georgia" pitchFamily="26" charset="0"/>
            </a:endParaRP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6.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Hybridization (temperature)              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  <a:sym typeface="Symbol" pitchFamily="26" charset="2"/>
              </a:rPr>
              <a:t></a:t>
            </a:r>
            <a:endParaRPr kumimoji="0" lang="en-US" altLang="zh-CN" sz="2800" b="1" dirty="0">
              <a:solidFill>
                <a:srgbClr val="FFFF00"/>
              </a:solidFill>
              <a:latin typeface="Georgia" pitchFamily="26" charset="0"/>
            </a:endParaRPr>
          </a:p>
          <a:p>
            <a:pPr marL="342900" indent="-342900">
              <a:lnSpc>
                <a:spcPct val="120000"/>
              </a:lnSpc>
            </a:pPr>
            <a:r>
              <a:rPr kumimoji="0" lang="en-US" altLang="zh-CN" sz="2800" b="1" dirty="0">
                <a:solidFill>
                  <a:srgbClr val="FFFF00"/>
                </a:solidFill>
                <a:latin typeface="Georgia" pitchFamily="26" charset="0"/>
              </a:rPr>
              <a:t>7. Signal detection (X-ray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</a:rPr>
              <a:t>film)                </a:t>
            </a:r>
            <a:r>
              <a:rPr kumimoji="0" lang="en-US" altLang="zh-CN" sz="2800" b="1" dirty="0" smtClean="0">
                <a:solidFill>
                  <a:srgbClr val="FFFF00"/>
                </a:solidFill>
                <a:latin typeface="Georgia" pitchFamily="26" charset="0"/>
                <a:sym typeface="Symbol" pitchFamily="26" charset="2"/>
              </a:rPr>
              <a:t>       </a:t>
            </a:r>
            <a:endParaRPr kumimoji="0" lang="en-US" altLang="zh-CN" sz="2800" b="1" dirty="0">
              <a:solidFill>
                <a:srgbClr val="FFFF00"/>
              </a:solidFill>
              <a:latin typeface="Georgia" pitchFamily="26" charset="0"/>
              <a:sym typeface="Symbol" pitchFamily="26" charset="2"/>
            </a:endParaRPr>
          </a:p>
        </p:txBody>
      </p:sp>
      <p:pic>
        <p:nvPicPr>
          <p:cNvPr id="7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867400"/>
            <a:ext cx="2438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C- Western Blotting:</a:t>
            </a:r>
            <a:endParaRPr lang="en-US" sz="4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It is a related </a:t>
            </a:r>
            <a:r>
              <a:rPr lang="en-US" b="1" dirty="0" err="1" smtClean="0">
                <a:solidFill>
                  <a:srgbClr val="FFFF00"/>
                </a:solidFill>
              </a:rPr>
              <a:t>teqnique</a:t>
            </a:r>
            <a:r>
              <a:rPr lang="en-US" b="1" dirty="0" smtClean="0">
                <a:solidFill>
                  <a:srgbClr val="FFFF00"/>
                </a:solidFill>
              </a:rPr>
              <a:t> which </a:t>
            </a:r>
            <a:r>
              <a:rPr lang="en-US" sz="3600" b="1" dirty="0" smtClean="0">
                <a:solidFill>
                  <a:srgbClr val="00FF00"/>
                </a:solidFill>
              </a:rPr>
              <a:t>detects protein </a:t>
            </a:r>
            <a:r>
              <a:rPr lang="en-US" b="1" dirty="0" smtClean="0">
                <a:solidFill>
                  <a:srgbClr val="FFFF00"/>
                </a:solidFill>
              </a:rPr>
              <a:t>by using </a:t>
            </a:r>
            <a:r>
              <a:rPr lang="en-US" b="1" dirty="0" smtClean="0">
                <a:solidFill>
                  <a:srgbClr val="00FFFF"/>
                </a:solidFill>
              </a:rPr>
              <a:t>labeled antibodies </a:t>
            </a:r>
            <a:r>
              <a:rPr lang="en-US" b="1" dirty="0" smtClean="0">
                <a:solidFill>
                  <a:srgbClr val="FFFF00"/>
                </a:solidFill>
              </a:rPr>
              <a:t>to the protein. </a:t>
            </a:r>
          </a:p>
          <a:p>
            <a:pPr algn="justLow"/>
            <a:r>
              <a:rPr lang="en-US" b="1" dirty="0" smtClean="0">
                <a:solidFill>
                  <a:srgbClr val="FFFF00"/>
                </a:solidFill>
              </a:rPr>
              <a:t>The protein is separated by gel electrophoresis.</a:t>
            </a:r>
            <a:endParaRPr lang="en-US" sz="3600" b="1" dirty="0" smtClean="0">
              <a:solidFill>
                <a:srgbClr val="00FF00"/>
              </a:solidFill>
            </a:endParaRPr>
          </a:p>
          <a:p>
            <a:pPr algn="justLow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467600" cy="49530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5626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6" name="Group 2"/>
          <p:cNvGraphicFramePr>
            <a:graphicFrameLocks noGrp="1"/>
          </p:cNvGraphicFramePr>
          <p:nvPr/>
        </p:nvGraphicFramePr>
        <p:xfrm>
          <a:off x="-1" y="838201"/>
          <a:ext cx="9144001" cy="4849720"/>
        </p:xfrm>
        <a:graphic>
          <a:graphicData uri="http://schemas.openxmlformats.org/drawingml/2006/table">
            <a:tbl>
              <a:tblPr/>
              <a:tblGrid>
                <a:gridCol w="2209801"/>
                <a:gridCol w="1524000"/>
                <a:gridCol w="2057400"/>
                <a:gridCol w="3352800"/>
              </a:tblGrid>
              <a:tr h="61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Georgia" pitchFamily="26" charset="0"/>
                          <a:ea typeface="宋体" pitchFamily="26" charset="-122"/>
                        </a:rPr>
                        <a:t>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Georgia" pitchFamily="26" charset="0"/>
                          <a:ea typeface="宋体" pitchFamily="26" charset="-122"/>
                        </a:rPr>
                        <a:t>Probe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Georgia" pitchFamily="26" charset="0"/>
                          <a:ea typeface="宋体" pitchFamily="26" charset="-122"/>
                        </a:rPr>
                        <a:t>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5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Southern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0DBD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DNA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DNA or RNA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Mapping of genes </a:t>
                      </a:r>
                      <a:b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</a:b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Estimating gene numbers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79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Northern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0DBD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RNA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DNA or RNA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RNA sizes, abundance,</a:t>
                      </a:r>
                      <a:b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</a:b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and expression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4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Western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0DBD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Protein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Antibodies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26" charset="0"/>
                          <a:ea typeface="宋体" pitchFamily="26" charset="-122"/>
                        </a:rPr>
                        <a:t>Protein size, abundance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26" charset="0"/>
                        <a:ea typeface="宋体" pitchFamily="26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152400"/>
            <a:ext cx="6019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36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  Hybridization techniques</a:t>
            </a:r>
            <a:endParaRPr kumimoji="0" lang="en-US" altLang="zh-CN" sz="3600" b="1" dirty="0">
              <a:solidFill>
                <a:srgbClr val="00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791200"/>
            <a:ext cx="2438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737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316" t="5376" r="14737" b="2308"/>
          <a:stretch>
            <a:fillRect/>
          </a:stretch>
        </p:blipFill>
        <p:spPr bwMode="auto">
          <a:xfrm>
            <a:off x="838200" y="228600"/>
            <a:ext cx="7391400" cy="54102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228600" y="5791200"/>
            <a:ext cx="2209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315655">
            <a:off x="4009463" y="380199"/>
            <a:ext cx="4191000" cy="2696369"/>
          </a:xfrm>
          <a:prstGeom prst="rect">
            <a:avLst/>
          </a:prstGeom>
          <a:noFill/>
        </p:spPr>
      </p:pic>
      <p:pic>
        <p:nvPicPr>
          <p:cNvPr id="5" name="Picture 4" descr="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7134">
            <a:off x="1846999" y="3002461"/>
            <a:ext cx="4109757" cy="3322383"/>
          </a:xfrm>
          <a:prstGeom prst="rect">
            <a:avLst/>
          </a:prstGeom>
          <a:noFill/>
        </p:spPr>
      </p:pic>
      <p:pic>
        <p:nvPicPr>
          <p:cNvPr id="6" name="Picture 4" descr="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4695">
            <a:off x="2030530" y="1358286"/>
            <a:ext cx="4572000" cy="2971800"/>
          </a:xfrm>
          <a:prstGeom prst="rect">
            <a:avLst/>
          </a:prstGeom>
          <a:noFill/>
        </p:spPr>
      </p:pic>
      <p:pic>
        <p:nvPicPr>
          <p:cNvPr id="8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2286000" cy="19050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44" y="144"/>
            <a:chExt cx="5616" cy="3984"/>
          </a:xfrm>
        </p:grpSpPr>
        <p:pic>
          <p:nvPicPr>
            <p:cNvPr id="96265" name="Picture 5" descr="npo000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44"/>
              <a:ext cx="5616" cy="398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288" y="864"/>
              <a:ext cx="48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dirty="0">
                <a:latin typeface="Times New Roman" pitchFamily="18" charset="0"/>
              </a:endParaRPr>
            </a:p>
          </p:txBody>
        </p:sp>
      </p:grpSp>
      <p:pic>
        <p:nvPicPr>
          <p:cNvPr id="6" name="Picture 2" descr="C:\Users\shozan\Downloads\427700_449098971812655_2106025014_n.jpg"/>
          <p:cNvPicPr>
            <a:picLocks noChangeAspect="1" noChangeArrowheads="1"/>
          </p:cNvPicPr>
          <p:nvPr/>
        </p:nvPicPr>
        <p:blipFill>
          <a:blip r:embed="rId5"/>
          <a:srcRect l="5705" t="7895" r="13758" b="15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E156-EBE4-4461-9895-82C7BF3EE9BD}" type="datetime8">
              <a:rPr lang="en-US" smtClean="0"/>
              <a:pPr/>
              <a:t>4/3/2015 8:52 PM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shuzan.ali@fmed.bu.edu.eg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81200"/>
            <a:ext cx="89154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  <a:latin typeface="Blackadder ITC" pitchFamily="82" charset="0"/>
              </a:rPr>
              <a:t>Thank  </a:t>
            </a:r>
          </a:p>
          <a:p>
            <a:pPr algn="ctr"/>
            <a:r>
              <a:rPr lang="en-US" sz="12000" dirty="0" smtClean="0">
                <a:solidFill>
                  <a:schemeClr val="bg1"/>
                </a:solidFill>
                <a:latin typeface="Blackadder ITC" pitchFamily="82" charset="0"/>
              </a:rPr>
              <a:t>You</a:t>
            </a:r>
            <a:endParaRPr lang="ar-EG" sz="12000" dirty="0">
              <a:solidFill>
                <a:schemeClr val="bg1"/>
              </a:solidFill>
              <a:latin typeface="Blackadder ITC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158130"/>
            <a:ext cx="2133600" cy="16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2C2D-FECB-4343-A33C-06F37E4203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Hybridization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justLow"/>
            <a:r>
              <a:rPr lang="en-US" altLang="zh-CN" b="1" dirty="0" smtClean="0">
                <a:solidFill>
                  <a:srgbClr val="FFFF00"/>
                </a:solidFill>
              </a:rPr>
              <a:t>It is the process of base-pairing between two complementary </a:t>
            </a:r>
            <a:r>
              <a:rPr lang="en-US" b="1" dirty="0" smtClean="0">
                <a:solidFill>
                  <a:srgbClr val="FFFF00"/>
                </a:solidFill>
              </a:rPr>
              <a:t>polynucleotide chains (</a:t>
            </a:r>
            <a:r>
              <a:rPr lang="en-US" altLang="zh-CN" b="1" dirty="0" err="1" smtClean="0">
                <a:solidFill>
                  <a:srgbClr val="FFFF00"/>
                </a:solidFill>
              </a:rPr>
              <a:t>ssDNA</a:t>
            </a:r>
            <a:r>
              <a:rPr lang="en-US" altLang="zh-CN" b="1" dirty="0" smtClean="0">
                <a:solidFill>
                  <a:srgbClr val="FFFF00"/>
                </a:solidFill>
              </a:rPr>
              <a:t> or RNA)</a:t>
            </a:r>
            <a:r>
              <a:rPr lang="en-US" b="1" dirty="0" smtClean="0">
                <a:solidFill>
                  <a:srgbClr val="FFFF00"/>
                </a:solidFill>
              </a:rPr>
              <a:t>, of the same or different origins or length.</a:t>
            </a:r>
            <a:r>
              <a:rPr lang="en-US" dirty="0" smtClean="0"/>
              <a:t>. </a:t>
            </a: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364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Hybridization can take place between: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  *DNA chains.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* RNA chains.</a:t>
            </a:r>
          </a:p>
          <a:p>
            <a:pPr>
              <a:buNone/>
            </a:pPr>
            <a:r>
              <a:rPr lang="en-US" b="1" dirty="0" smtClean="0">
                <a:solidFill>
                  <a:srgbClr val="00FFFF"/>
                </a:solidFill>
              </a:rPr>
              <a:t>  * DNA-RNA combination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0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It can measure: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1- Maximum amount of </a:t>
            </a:r>
            <a:r>
              <a:rPr lang="en-US" b="1" dirty="0" err="1" smtClean="0">
                <a:solidFill>
                  <a:srgbClr val="FFFF00"/>
                </a:solidFill>
              </a:rPr>
              <a:t>polynucleotides</a:t>
            </a:r>
            <a:r>
              <a:rPr lang="en-US" b="1" dirty="0" smtClean="0">
                <a:solidFill>
                  <a:srgbClr val="FFFF00"/>
                </a:solidFill>
              </a:rPr>
              <a:t> hybridized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2- The rates of hybridization.</a:t>
            </a:r>
          </a:p>
          <a:p>
            <a:pPr algn="justLow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t="10127"/>
          <a:stretch>
            <a:fillRect/>
          </a:stretch>
        </p:blipFill>
        <p:spPr bwMode="auto">
          <a:xfrm>
            <a:off x="914400" y="304800"/>
            <a:ext cx="7239000" cy="5105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562600"/>
            <a:ext cx="2438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447800"/>
          </a:xfrm>
        </p:spPr>
        <p:txBody>
          <a:bodyPr>
            <a:normAutofit/>
          </a:bodyPr>
          <a:lstStyle/>
          <a:p>
            <a:pPr lvl="0" algn="l"/>
            <a:r>
              <a:rPr lang="en-US" sz="36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Uses of Hybridization: </a:t>
            </a:r>
            <a:br>
              <a:rPr lang="en-US" sz="36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n-US" sz="3600" b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determines</a:t>
            </a:r>
            <a:endParaRPr 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35563"/>
          </a:xfrm>
        </p:spPr>
        <p:txBody>
          <a:bodyPr>
            <a:normAutofit lnSpcReduction="10000"/>
          </a:bodyPr>
          <a:lstStyle/>
          <a:p>
            <a:pPr algn="justLow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Low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1. </a:t>
            </a:r>
            <a:r>
              <a:rPr lang="en-US" sz="3600" b="1" i="1" dirty="0" smtClean="0">
                <a:solidFill>
                  <a:srgbClr val="FFFF00"/>
                </a:solidFill>
              </a:rPr>
              <a:t>Certain sequence </a:t>
            </a:r>
            <a:r>
              <a:rPr lang="en-US" b="1" dirty="0" smtClean="0">
                <a:solidFill>
                  <a:srgbClr val="66FFFF"/>
                </a:solidFill>
              </a:rPr>
              <a:t>occurs or not in DNA of particular organism.</a:t>
            </a:r>
          </a:p>
          <a:p>
            <a:pPr algn="justLow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2. </a:t>
            </a:r>
            <a:r>
              <a:rPr lang="en-US" sz="3600" b="1" i="1" dirty="0" smtClean="0">
                <a:solidFill>
                  <a:srgbClr val="FFFF00"/>
                </a:solidFill>
              </a:rPr>
              <a:t>Genetic relatedness </a:t>
            </a:r>
            <a:r>
              <a:rPr lang="en-US" b="1" dirty="0" smtClean="0">
                <a:solidFill>
                  <a:srgbClr val="66FFFF"/>
                </a:solidFill>
              </a:rPr>
              <a:t>between different organisms.</a:t>
            </a:r>
          </a:p>
          <a:p>
            <a:pPr algn="justLow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3. </a:t>
            </a:r>
            <a:r>
              <a:rPr lang="en-US" sz="3600" b="1" i="1" dirty="0" smtClean="0">
                <a:solidFill>
                  <a:srgbClr val="FFFF00"/>
                </a:solidFill>
              </a:rPr>
              <a:t>Number of genes </a:t>
            </a:r>
            <a:r>
              <a:rPr lang="en-US" b="1" dirty="0" smtClean="0">
                <a:solidFill>
                  <a:srgbClr val="66FFFF"/>
                </a:solidFill>
              </a:rPr>
              <a:t>transcribed in particular mRNA.</a:t>
            </a:r>
          </a:p>
          <a:p>
            <a:pPr algn="justLow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4. </a:t>
            </a:r>
            <a:r>
              <a:rPr lang="en-US" sz="3600" b="1" i="1" dirty="0" smtClean="0">
                <a:solidFill>
                  <a:srgbClr val="FFFF00"/>
                </a:solidFill>
              </a:rPr>
              <a:t>Location of </a:t>
            </a:r>
            <a:r>
              <a:rPr lang="en-US" b="1" dirty="0" smtClean="0">
                <a:solidFill>
                  <a:srgbClr val="66FFFF"/>
                </a:solidFill>
              </a:rPr>
              <a:t>any given DNA sequence by annealing with a complementary probe.</a:t>
            </a:r>
          </a:p>
          <a:p>
            <a:pPr algn="justLow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486400"/>
            <a:ext cx="2438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62875" cy="4919662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</p:spPr>
      </p:pic>
      <p:pic>
        <p:nvPicPr>
          <p:cNvPr id="7" name="Picture 2" descr="C:\Users\shozan\Pictures\Picture2.jpg"/>
          <p:cNvPicPr>
            <a:picLocks noChangeAspect="1" noChangeArrowheads="1"/>
          </p:cNvPicPr>
          <p:nvPr/>
        </p:nvPicPr>
        <p:blipFill>
          <a:blip r:embed="rId3"/>
          <a:srcRect l="37000" t="8667" r="16000" b="46000"/>
          <a:stretch>
            <a:fillRect/>
          </a:stretch>
        </p:blipFill>
        <p:spPr bwMode="auto">
          <a:xfrm>
            <a:off x="152400" y="5410200"/>
            <a:ext cx="2438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Algerian" pitchFamily="82" charset="0"/>
              </a:rPr>
              <a:t>Probing DNA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lgerian" pitchFamily="82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algn="justLow"/>
            <a:r>
              <a:rPr lang="en-US" sz="3600" b="1" dirty="0" smtClean="0">
                <a:solidFill>
                  <a:srgbClr val="00FF00"/>
                </a:solidFill>
                <a:latin typeface="Arial Black" pitchFamily="34" charset="0"/>
              </a:rPr>
              <a:t>Probe</a:t>
            </a:r>
            <a:r>
              <a:rPr lang="en-US" sz="3500" b="1" dirty="0" smtClean="0">
                <a:solidFill>
                  <a:srgbClr val="FFFF00"/>
                </a:solidFill>
              </a:rPr>
              <a:t> is a single stranded DNA or RNA </a:t>
            </a:r>
          </a:p>
          <a:p>
            <a:pPr algn="justLow"/>
            <a:r>
              <a:rPr lang="en-US" sz="3500" b="1" dirty="0" smtClean="0">
                <a:solidFill>
                  <a:srgbClr val="00FF00"/>
                </a:solidFill>
                <a:latin typeface="Arial Black" pitchFamily="34" charset="0"/>
              </a:rPr>
              <a:t>Of complementary sequence </a:t>
            </a:r>
            <a:r>
              <a:rPr lang="en-US" sz="3500" b="1" dirty="0" smtClean="0">
                <a:solidFill>
                  <a:srgbClr val="FFFF00"/>
                </a:solidFill>
              </a:rPr>
              <a:t>to that  of DNA or RNA of interest</a:t>
            </a:r>
          </a:p>
          <a:p>
            <a:pPr algn="justLow"/>
            <a:r>
              <a:rPr lang="en-US" sz="3500" b="1" dirty="0" smtClean="0">
                <a:solidFill>
                  <a:srgbClr val="00FF00"/>
                </a:solidFill>
                <a:latin typeface="Arial Black" pitchFamily="34" charset="0"/>
              </a:rPr>
              <a:t>Labeled</a:t>
            </a:r>
            <a:r>
              <a:rPr lang="en-US" sz="3500" b="1" dirty="0" smtClean="0">
                <a:solidFill>
                  <a:srgbClr val="FFFF00"/>
                </a:solidFill>
              </a:rPr>
              <a:t> with radioisotope, </a:t>
            </a:r>
            <a:r>
              <a:rPr lang="en-US" sz="3600" b="1" dirty="0" smtClean="0">
                <a:solidFill>
                  <a:srgbClr val="FFFF00"/>
                </a:solidFill>
              </a:rPr>
              <a:t>fluorescent material or enzyme (e.g. alkaline </a:t>
            </a:r>
            <a:r>
              <a:rPr lang="en-US" sz="3600" b="1" dirty="0" err="1" smtClean="0">
                <a:solidFill>
                  <a:srgbClr val="FFFF00"/>
                </a:solidFill>
              </a:rPr>
              <a:t>phosphatase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  <a:r>
              <a:rPr lang="en-US" sz="3500" b="1" dirty="0" smtClean="0">
                <a:solidFill>
                  <a:srgbClr val="FFFF00"/>
                </a:solidFill>
              </a:rPr>
              <a:t>.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334000"/>
            <a:ext cx="2438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FF00"/>
                </a:solidFill>
                <a:latin typeface="Algerian" pitchFamily="82" charset="0"/>
              </a:rPr>
              <a:t>Probing DNA</a:t>
            </a:r>
            <a:r>
              <a:rPr lang="en-US" dirty="0" smtClean="0">
                <a:solidFill>
                  <a:srgbClr val="00FF0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Algerian" pitchFamily="82" charset="0"/>
              </a:rPr>
            </a:br>
            <a:endParaRPr lang="en-US" dirty="0">
              <a:solidFill>
                <a:srgbClr val="00FF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>
            <a:normAutofit/>
          </a:bodyPr>
          <a:lstStyle/>
          <a:p>
            <a:pPr marL="514350" indent="-514350" algn="justLow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DNA isolation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Digestion</a:t>
            </a:r>
            <a:r>
              <a:rPr lang="en-US" b="1" dirty="0" smtClean="0">
                <a:solidFill>
                  <a:srgbClr val="66FFFF"/>
                </a:solidFill>
                <a:latin typeface="Arial Rounded MT Bold" pitchFamily="34" charset="0"/>
              </a:rPr>
              <a:t> by restriction enzyme, 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Separation</a:t>
            </a:r>
            <a:r>
              <a:rPr lang="en-US" b="1" dirty="0" smtClean="0">
                <a:solidFill>
                  <a:srgbClr val="66FFFF"/>
                </a:solidFill>
                <a:latin typeface="Arial Rounded MT Bold" pitchFamily="34" charset="0"/>
              </a:rPr>
              <a:t>  on </a:t>
            </a:r>
            <a:r>
              <a:rPr lang="en-US" b="1" dirty="0" err="1" smtClean="0">
                <a:solidFill>
                  <a:srgbClr val="66FFFF"/>
                </a:solidFill>
                <a:latin typeface="Arial Rounded MT Bold" pitchFamily="34" charset="0"/>
              </a:rPr>
              <a:t>agarose</a:t>
            </a:r>
            <a:r>
              <a:rPr lang="en-US" b="1" dirty="0" smtClean="0">
                <a:solidFill>
                  <a:srgbClr val="66FFFF"/>
                </a:solidFill>
                <a:latin typeface="Arial Rounded MT Bold" pitchFamily="34" charset="0"/>
              </a:rPr>
              <a:t> gel (molecular weight).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Transfer</a:t>
            </a:r>
            <a:r>
              <a:rPr lang="en-US" b="1" dirty="0" smtClean="0">
                <a:solidFill>
                  <a:srgbClr val="66FFFF"/>
                </a:solidFill>
                <a:latin typeface="Arial Rounded MT Bold" pitchFamily="34" charset="0"/>
              </a:rPr>
              <a:t> of separated DNA fragments to appropriate filter by Southern technique 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Hybridization</a:t>
            </a:r>
            <a:r>
              <a:rPr lang="en-US" b="1" dirty="0" smtClean="0">
                <a:solidFill>
                  <a:srgbClr val="66FFFF"/>
                </a:solidFill>
                <a:latin typeface="Arial Rounded MT Bold" pitchFamily="34" charset="0"/>
              </a:rPr>
              <a:t> with sequence specific DNA probe</a:t>
            </a: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rgbClr val="66FFFF"/>
              </a:solidFill>
              <a:latin typeface="Arial Rounded MT Bold" pitchFamily="34" charset="0"/>
            </a:endParaRPr>
          </a:p>
        </p:txBody>
      </p:sp>
      <p:pic>
        <p:nvPicPr>
          <p:cNvPr id="6" name="Picture 2" descr="C:\Users\shozan\Pictures\Picture2.jpg"/>
          <p:cNvPicPr>
            <a:picLocks noChangeAspect="1" noChangeArrowheads="1"/>
          </p:cNvPicPr>
          <p:nvPr/>
        </p:nvPicPr>
        <p:blipFill>
          <a:blip r:embed="rId2"/>
          <a:srcRect l="37000" t="8667" r="16000" b="46000"/>
          <a:stretch>
            <a:fillRect/>
          </a:stretch>
        </p:blipFill>
        <p:spPr bwMode="auto">
          <a:xfrm>
            <a:off x="152400" y="5486400"/>
            <a:ext cx="2438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638</Words>
  <Application>Microsoft Office PowerPoint</Application>
  <PresentationFormat>On-screen Show (4:3)</PresentationFormat>
  <Paragraphs>100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 Hybridization and Blotting Techniques</vt:lpstr>
      <vt:lpstr>Hybridization</vt:lpstr>
      <vt:lpstr>Slide 4</vt:lpstr>
      <vt:lpstr>Slide 5</vt:lpstr>
      <vt:lpstr>Uses of Hybridization:  it determines</vt:lpstr>
      <vt:lpstr>Slide 7</vt:lpstr>
      <vt:lpstr>Probing DNA </vt:lpstr>
      <vt:lpstr>Probing DNA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 </dc:title>
  <dc:creator>shozan</dc:creator>
  <cp:lastModifiedBy>cs</cp:lastModifiedBy>
  <cp:revision>338</cp:revision>
  <dcterms:created xsi:type="dcterms:W3CDTF">2006-08-16T00:00:00Z</dcterms:created>
  <dcterms:modified xsi:type="dcterms:W3CDTF">2015-04-03T18:52:52Z</dcterms:modified>
</cp:coreProperties>
</file>